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" pitchFamily="2" charset="0"/>
      <p:regular r:id="rId13"/>
    </p:embeddedFont>
    <p:embeddedFont>
      <p:font typeface="Libre Baskerville" panose="020000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3" d="100"/>
          <a:sy n="43" d="100"/>
        </p:scale>
        <p:origin x="710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0358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4683" y="430768"/>
            <a:ext cx="5660827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Recommendations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6034683" y="1155144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198870" y="1319332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053" y="1422083"/>
            <a:ext cx="211455" cy="2643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8870" y="1945838"/>
            <a:ext cx="198989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198870" y="2284571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for subscribers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6034683" y="2855952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Shape 6"/>
          <p:cNvSpPr/>
          <p:nvPr/>
        </p:nvSpPr>
        <p:spPr>
          <a:xfrm>
            <a:off x="6198870" y="3020139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053" y="3122890"/>
            <a:ext cx="211455" cy="26431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98870" y="3646646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6198870" y="3985379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increase retention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6034683" y="4556760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Shape 10"/>
          <p:cNvSpPr/>
          <p:nvPr/>
        </p:nvSpPr>
        <p:spPr>
          <a:xfrm>
            <a:off x="6198870" y="4720947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8053" y="4823698"/>
            <a:ext cx="211455" cy="26431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98870" y="5347454"/>
            <a:ext cx="197500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6198870" y="5686187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segments and express users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6034683" y="6257568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0" name="Shape 14"/>
          <p:cNvSpPr/>
          <p:nvPr/>
        </p:nvSpPr>
        <p:spPr>
          <a:xfrm>
            <a:off x="6198870" y="6421755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8053" y="6524506"/>
            <a:ext cx="211455" cy="26431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98870" y="7048262"/>
            <a:ext cx="1986796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6198870" y="7386995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products in campaigns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55420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transaction data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35893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5893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 &amp; behavior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77995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39626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77995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Only in Review Rating column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72585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using pandas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Initial Exploration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Structure check and summary statistics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9640133" y="3377803"/>
            <a:ext cx="3309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Review Rating with median values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793790" y="5520214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 groups and purchase frequency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7428548" y="5520214"/>
            <a:ext cx="3012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to PostgreSQL for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82426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 Analysis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38563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0320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4026337" y="6541651"/>
            <a:ext cx="49339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CC9D2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4959906" y="6541651"/>
            <a:ext cx="74997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 customers generate slightly higher total revenue than male customers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959096" y="4043839"/>
            <a:ext cx="4885015" cy="1326713"/>
          </a:xfrm>
          <a:prstGeom prst="roundRect">
            <a:avLst>
              <a:gd name="adj" fmla="val 7181"/>
            </a:avLst>
          </a:prstGeom>
          <a:solidFill>
            <a:srgbClr val="F3E4B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10" y="4387929"/>
            <a:ext cx="283488" cy="22681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696212" y="4327327"/>
            <a:ext cx="39210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Gender-based marketing strategies could optimize revenue streams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12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High-Value Discount Users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489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using discounts while spending above average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867031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6514624" y="4101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 Shoppers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59188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spenders who maximize value with discounts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41603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6514624" y="5650468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Opportunity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14624" y="61408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premium customers with exclusive offers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95537"/>
            <a:ext cx="5812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Top-Rated Products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44478"/>
            <a:ext cx="382667" cy="34016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130" y="5344478"/>
            <a:ext cx="382667" cy="34016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471" y="5344478"/>
            <a:ext cx="382667" cy="34016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812" y="5344478"/>
            <a:ext cx="382667" cy="34016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152" y="5344478"/>
            <a:ext cx="382667" cy="340162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3103840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0" name="Text 2"/>
          <p:cNvSpPr/>
          <p:nvPr/>
        </p:nvSpPr>
        <p:spPr>
          <a:xfrm>
            <a:off x="793790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Blouse</a:t>
            </a:r>
            <a:endParaRPr lang="en-US" sz="2200" dirty="0"/>
          </a:p>
        </p:txBody>
      </p:sp>
      <p:sp>
        <p:nvSpPr>
          <p:cNvPr id="11" name="Text 3"/>
          <p:cNvSpPr/>
          <p:nvPr/>
        </p:nvSpPr>
        <p:spPr>
          <a:xfrm>
            <a:off x="793790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customer satisfaction</a:t>
            </a:r>
            <a:endParaRPr lang="en-US" sz="1750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5344478"/>
            <a:ext cx="382667" cy="340162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233" y="5344478"/>
            <a:ext cx="382667" cy="340162"/>
          </a:xfrm>
          <a:prstGeom prst="rect">
            <a:avLst/>
          </a:prstGeom>
        </p:spPr>
      </p:pic>
      <p:pic>
        <p:nvPicPr>
          <p:cNvPr id="14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574" y="5344478"/>
            <a:ext cx="382667" cy="340162"/>
          </a:xfrm>
          <a:prstGeom prst="rect">
            <a:avLst/>
          </a:prstGeom>
        </p:spPr>
      </p:pic>
      <p:pic>
        <p:nvPicPr>
          <p:cNvPr id="15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914" y="5344478"/>
            <a:ext cx="382667" cy="340162"/>
          </a:xfrm>
          <a:prstGeom prst="rect">
            <a:avLst/>
          </a:prstGeom>
        </p:spPr>
      </p:pic>
      <p:pic>
        <p:nvPicPr>
          <p:cNvPr id="16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255" y="5344478"/>
            <a:ext cx="382667" cy="340162"/>
          </a:xfrm>
          <a:prstGeom prst="rect">
            <a:avLst/>
          </a:prstGeom>
        </p:spPr>
      </p:pic>
      <p:sp>
        <p:nvSpPr>
          <p:cNvPr id="17" name="Text 4"/>
          <p:cNvSpPr/>
          <p:nvPr/>
        </p:nvSpPr>
        <p:spPr>
          <a:xfrm>
            <a:off x="7545943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8" name="Text 5"/>
          <p:cNvSpPr/>
          <p:nvPr/>
        </p:nvSpPr>
        <p:spPr>
          <a:xfrm>
            <a:off x="5235893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Dress</a:t>
            </a:r>
            <a:endParaRPr lang="en-US" sz="2200" dirty="0"/>
          </a:p>
        </p:txBody>
      </p:sp>
      <p:sp>
        <p:nvSpPr>
          <p:cNvPr id="19" name="Text 6"/>
          <p:cNvSpPr/>
          <p:nvPr/>
        </p:nvSpPr>
        <p:spPr>
          <a:xfrm>
            <a:off x="5235893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Consistently excellent reviews</a:t>
            </a:r>
            <a:endParaRPr lang="en-US" sz="1750" dirty="0"/>
          </a:p>
        </p:txBody>
      </p:sp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95" y="5344478"/>
            <a:ext cx="382667" cy="340162"/>
          </a:xfrm>
          <a:prstGeom prst="rect">
            <a:avLst/>
          </a:prstGeom>
        </p:spPr>
      </p:pic>
      <p:pic>
        <p:nvPicPr>
          <p:cNvPr id="21" name="Image 1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7336" y="5344478"/>
            <a:ext cx="382667" cy="340162"/>
          </a:xfrm>
          <a:prstGeom prst="rect">
            <a:avLst/>
          </a:prstGeom>
        </p:spPr>
      </p:pic>
      <p:pic>
        <p:nvPicPr>
          <p:cNvPr id="22" name="Image 1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6677" y="5344478"/>
            <a:ext cx="382667" cy="340162"/>
          </a:xfrm>
          <a:prstGeom prst="rect">
            <a:avLst/>
          </a:prstGeom>
        </p:spPr>
      </p:pic>
      <p:pic>
        <p:nvPicPr>
          <p:cNvPr id="23" name="Image 1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6017" y="5344478"/>
            <a:ext cx="382667" cy="340162"/>
          </a:xfrm>
          <a:prstGeom prst="rect">
            <a:avLst/>
          </a:prstGeom>
        </p:spPr>
      </p:pic>
      <p:pic>
        <p:nvPicPr>
          <p:cNvPr id="24" name="Image 1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5358" y="5344478"/>
            <a:ext cx="382667" cy="340162"/>
          </a:xfrm>
          <a:prstGeom prst="rect">
            <a:avLst/>
          </a:prstGeom>
        </p:spPr>
      </p:pic>
      <p:sp>
        <p:nvSpPr>
          <p:cNvPr id="25" name="Text 7"/>
          <p:cNvSpPr/>
          <p:nvPr/>
        </p:nvSpPr>
        <p:spPr>
          <a:xfrm>
            <a:off x="11988046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200" dirty="0"/>
          </a:p>
        </p:txBody>
      </p:sp>
      <p:sp>
        <p:nvSpPr>
          <p:cNvPr id="26" name="Text 8"/>
          <p:cNvSpPr/>
          <p:nvPr/>
        </p:nvSpPr>
        <p:spPr>
          <a:xfrm>
            <a:off x="9677995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Shirt</a:t>
            </a:r>
            <a:endParaRPr lang="en-US" sz="2200" dirty="0"/>
          </a:p>
        </p:txBody>
      </p:sp>
      <p:sp>
        <p:nvSpPr>
          <p:cNvPr id="27" name="Text 9"/>
          <p:cNvSpPr/>
          <p:nvPr/>
        </p:nvSpPr>
        <p:spPr>
          <a:xfrm>
            <a:off x="9677995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customer approval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172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Preferences Impact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Express Shipping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$65</a:t>
            </a:r>
            <a:endParaRPr lang="en-US" sz="8900" dirty="0"/>
          </a:p>
        </p:txBody>
      </p:sp>
      <p:sp>
        <p:nvSpPr>
          <p:cNvPr id="6" name="Text 3"/>
          <p:cNvSpPr/>
          <p:nvPr/>
        </p:nvSpPr>
        <p:spPr>
          <a:xfrm>
            <a:off x="793790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Standard Shipping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$58</a:t>
            </a:r>
            <a:endParaRPr lang="en-US" sz="8900" dirty="0"/>
          </a:p>
        </p:txBody>
      </p:sp>
      <p:sp>
        <p:nvSpPr>
          <p:cNvPr id="9" name="Text 6"/>
          <p:cNvSpPr/>
          <p:nvPr/>
        </p:nvSpPr>
        <p:spPr>
          <a:xfrm>
            <a:off x="4856321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4494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customers spend 12% more per transaction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5631"/>
            <a:ext cx="5919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68%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32" y="2454712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Higher Spend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 vs non-subscribers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45%</a:t>
            </a:r>
            <a:endParaRPr lang="en-US" sz="4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035" y="2454712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Share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From subscription customers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78%</a:t>
            </a:r>
            <a:endParaRPr lang="en-US" sz="44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138" y="2454712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Rate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Repeat purchase frequency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7080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28800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 - High value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512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25129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35% - Regular shoppers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2542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2542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50% - First-time buyers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converting New to Returning, Returning to Loyal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277</Words>
  <Application>Microsoft Office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DM Sans</vt:lpstr>
      <vt:lpstr>Libre Baskerville Light</vt:lpstr>
      <vt:lpstr>Libre Baskerville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fazal hussain</dc:creator>
  <cp:lastModifiedBy>fazal hussain</cp:lastModifiedBy>
  <cp:revision>1</cp:revision>
  <dcterms:created xsi:type="dcterms:W3CDTF">2025-10-14T02:52:14Z</dcterms:created>
  <dcterms:modified xsi:type="dcterms:W3CDTF">2026-01-18T03:32:33Z</dcterms:modified>
</cp:coreProperties>
</file>